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70" r:id="rId6"/>
    <p:sldId id="266" r:id="rId7"/>
    <p:sldId id="265" r:id="rId8"/>
    <p:sldId id="268" r:id="rId9"/>
    <p:sldId id="267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XlMryuc2M0toKG4v/ThbQIAeK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0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67caf98e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f67caf98e7_0_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f67caf98e7_0_4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67caf98e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f67caf98e7_0_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f67caf98e7_0_4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225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67caf98e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gf67caf98e7_0_24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f67caf98e7_0_243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1022472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74800" y="4017600"/>
            <a:ext cx="1022472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3"/>
          </p:nvPr>
        </p:nvSpPr>
        <p:spPr>
          <a:xfrm>
            <a:off x="87480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4"/>
          </p:nvPr>
        </p:nvSpPr>
        <p:spPr>
          <a:xfrm>
            <a:off x="611424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331880" y="210312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3"/>
          </p:nvPr>
        </p:nvSpPr>
        <p:spPr>
          <a:xfrm>
            <a:off x="7789320" y="210312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4"/>
          </p:nvPr>
        </p:nvSpPr>
        <p:spPr>
          <a:xfrm>
            <a:off x="874800" y="401760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5"/>
          </p:nvPr>
        </p:nvSpPr>
        <p:spPr>
          <a:xfrm>
            <a:off x="4331880" y="401760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6"/>
          </p:nvPr>
        </p:nvSpPr>
        <p:spPr>
          <a:xfrm>
            <a:off x="7789320" y="401760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874800" y="2103120"/>
            <a:ext cx="1022472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1022472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subTitle" idx="1"/>
          </p:nvPr>
        </p:nvSpPr>
        <p:spPr>
          <a:xfrm>
            <a:off x="874800" y="1515240"/>
            <a:ext cx="8327160" cy="27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3"/>
          </p:nvPr>
        </p:nvSpPr>
        <p:spPr>
          <a:xfrm>
            <a:off x="87480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874800" y="2103120"/>
            <a:ext cx="1022472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3"/>
          </p:nvPr>
        </p:nvSpPr>
        <p:spPr>
          <a:xfrm>
            <a:off x="611424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3"/>
          </p:nvPr>
        </p:nvSpPr>
        <p:spPr>
          <a:xfrm>
            <a:off x="874800" y="4017600"/>
            <a:ext cx="1022472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1022472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2"/>
          </p:nvPr>
        </p:nvSpPr>
        <p:spPr>
          <a:xfrm>
            <a:off x="874800" y="4017600"/>
            <a:ext cx="1022472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3"/>
          </p:nvPr>
        </p:nvSpPr>
        <p:spPr>
          <a:xfrm>
            <a:off x="87480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4"/>
          </p:nvPr>
        </p:nvSpPr>
        <p:spPr>
          <a:xfrm>
            <a:off x="611424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2"/>
          </p:nvPr>
        </p:nvSpPr>
        <p:spPr>
          <a:xfrm>
            <a:off x="4331880" y="210312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3"/>
          </p:nvPr>
        </p:nvSpPr>
        <p:spPr>
          <a:xfrm>
            <a:off x="7789320" y="210312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4"/>
          </p:nvPr>
        </p:nvSpPr>
        <p:spPr>
          <a:xfrm>
            <a:off x="874800" y="401760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5"/>
          </p:nvPr>
        </p:nvSpPr>
        <p:spPr>
          <a:xfrm>
            <a:off x="4331880" y="401760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6"/>
          </p:nvPr>
        </p:nvSpPr>
        <p:spPr>
          <a:xfrm>
            <a:off x="7789320" y="4017600"/>
            <a:ext cx="32922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1022472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subTitle" idx="1"/>
          </p:nvPr>
        </p:nvSpPr>
        <p:spPr>
          <a:xfrm>
            <a:off x="874800" y="1515240"/>
            <a:ext cx="8327160" cy="27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3"/>
          </p:nvPr>
        </p:nvSpPr>
        <p:spPr>
          <a:xfrm>
            <a:off x="87480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114240" y="401760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6114240" y="2103120"/>
            <a:ext cx="498960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3"/>
          </p:nvPr>
        </p:nvSpPr>
        <p:spPr>
          <a:xfrm>
            <a:off x="874800" y="4017600"/>
            <a:ext cx="10224720" cy="17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1107360" y="39614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1106640" y="4557960"/>
            <a:ext cx="8327520" cy="4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1106640" y="5043600"/>
            <a:ext cx="8327520" cy="4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874800" y="2103120"/>
            <a:ext cx="10224720" cy="36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874800" y="15152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9414000" y="6216840"/>
            <a:ext cx="2249280" cy="33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600" b="0" i="0" u="none" strike="noStrike" cap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y.linkedin.com/in/sofia-n-andreou-a3907340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1107360" y="3961440"/>
            <a:ext cx="8327160" cy="5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 b="1" i="0" u="none" strike="noStrike" cap="none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COST Fin AI Country Update: </a:t>
            </a:r>
            <a:r>
              <a:rPr lang="pl-PL" sz="3500" b="1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Greece</a:t>
            </a:r>
            <a:endParaRPr sz="35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1175700" y="4589675"/>
            <a:ext cx="83274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9503100" y="5906475"/>
            <a:ext cx="20622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Athens, October 2021</a:t>
            </a:r>
            <a:endParaRPr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844800" y="2003925"/>
            <a:ext cx="10660800" cy="3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pl-PL" sz="2000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Dr. </a:t>
            </a:r>
            <a:r>
              <a:rPr lang="pl-PL" sz="2000" b="1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Veni Arakelian</a:t>
            </a:r>
            <a:r>
              <a:rPr lang="pl-PL" sz="2000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, MC1, Piraeus Bank, Greece</a:t>
            </a:r>
            <a:endParaRPr sz="2000" i="0" u="none" strike="noStrike" cap="none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pl-PL" sz="2000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Prof. </a:t>
            </a:r>
            <a:r>
              <a:rPr lang="pl-PL" sz="2000" b="1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Mike Tsionas</a:t>
            </a:r>
            <a:r>
              <a:rPr lang="pl-PL" sz="2000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, MC2, Lancaster University </a:t>
            </a:r>
            <a:endParaRPr sz="2000" i="0" u="none" strike="noStrike" cap="none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219085" y="1416525"/>
            <a:ext cx="83271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MC Members </a:t>
            </a:r>
            <a:r>
              <a:rPr lang="pl-PL" sz="2800" b="1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Greece</a:t>
            </a:r>
            <a:r>
              <a:rPr lang="pl-PL" sz="2800" b="1" i="0" u="none" strike="noStrike" cap="none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67caf98e7_0_4"/>
          <p:cNvSpPr txBox="1"/>
          <p:nvPr/>
        </p:nvSpPr>
        <p:spPr>
          <a:xfrm>
            <a:off x="885250" y="1855925"/>
            <a:ext cx="10502400" cy="4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</a:rPr>
              <a:t>Dr Apostolos CHALKIS (member of WG1 and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</a:rPr>
              <a:t>Prof Ioannis EMIRIS (member of WG1, WG2 and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</a:rPr>
              <a:t>Dr </a:t>
            </a:r>
            <a:r>
              <a:rPr lang="en-US" sz="2000" dirty="0" err="1">
                <a:solidFill>
                  <a:srgbClr val="737373"/>
                </a:solidFill>
                <a:latin typeface="Trebuchet MS"/>
              </a:rPr>
              <a:t>Paraskevi</a:t>
            </a:r>
            <a:r>
              <a:rPr lang="en-US" sz="2000" dirty="0">
                <a:solidFill>
                  <a:srgbClr val="737373"/>
                </a:solidFill>
                <a:latin typeface="Trebuchet MS"/>
              </a:rPr>
              <a:t> TSOUTSA (member of WG1, WG2 and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</a:rPr>
              <a:t>Dr Nikolaos S. THOMAIDIS (member of WG1, WG2 and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 err="1">
                <a:solidFill>
                  <a:srgbClr val="737373"/>
                </a:solidFill>
                <a:latin typeface="Trebuchet MS"/>
              </a:rPr>
              <a:t>Ms</a:t>
            </a:r>
            <a:r>
              <a:rPr lang="en-US" sz="2000" dirty="0">
                <a:solidFill>
                  <a:srgbClr val="737373"/>
                </a:solidFill>
                <a:latin typeface="Trebuchet MS"/>
              </a:rPr>
              <a:t> Eleftheria PASCHALIDOU (member of WG1, WG2 and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 err="1">
                <a:solidFill>
                  <a:srgbClr val="737373"/>
                </a:solidFill>
                <a:latin typeface="Trebuchet MS"/>
              </a:rPr>
              <a:t>Mr</a:t>
            </a:r>
            <a:r>
              <a:rPr lang="en-US" sz="2000" dirty="0">
                <a:solidFill>
                  <a:srgbClr val="737373"/>
                </a:solidFill>
                <a:latin typeface="Trebuchet MS"/>
              </a:rPr>
              <a:t> Theodoros CHRISTODOULOU (member of WG1, WG2 and WG3)</a:t>
            </a:r>
          </a:p>
          <a:p>
            <a:pPr marL="101880">
              <a:lnSpc>
                <a:spcPct val="150000"/>
              </a:lnSpc>
              <a:buClr>
                <a:srgbClr val="2D3778"/>
              </a:buClr>
              <a:buSzPts val="2000"/>
            </a:pPr>
            <a:endParaRPr lang="en-US" sz="2000" dirty="0">
              <a:solidFill>
                <a:srgbClr val="737373"/>
              </a:solidFill>
              <a:latin typeface="Trebuchet MS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en-US" sz="2800" b="0" i="0" dirty="0">
              <a:effectLst/>
              <a:latin typeface="effra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pl-PL" sz="20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pl-PL" sz="20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pl-PL" sz="20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778"/>
              </a:buClr>
              <a:buSzPts val="2000"/>
              <a:buFont typeface="Trebuchet MS"/>
              <a:buChar char="▪"/>
            </a:pPr>
            <a:endParaRPr sz="20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gf67caf98e7_0_4"/>
          <p:cNvSpPr txBox="1"/>
          <p:nvPr/>
        </p:nvSpPr>
        <p:spPr>
          <a:xfrm>
            <a:off x="1219085" y="1268525"/>
            <a:ext cx="83271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r>
              <a:rPr lang="pl-PL" sz="2800" b="1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 Members</a:t>
            </a:r>
            <a:r>
              <a:rPr lang="en-US" sz="2800" b="1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 (1/2)</a:t>
            </a:r>
            <a:r>
              <a:rPr lang="pl-PL" sz="2800" b="1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67caf98e7_0_4"/>
          <p:cNvSpPr txBox="1"/>
          <p:nvPr/>
        </p:nvSpPr>
        <p:spPr>
          <a:xfrm>
            <a:off x="885250" y="1855925"/>
            <a:ext cx="10502400" cy="4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 err="1">
                <a:solidFill>
                  <a:srgbClr val="737373"/>
                </a:solidFill>
                <a:latin typeface="Trebuchet MS"/>
              </a:rPr>
              <a:t>Mr</a:t>
            </a:r>
            <a:r>
              <a:rPr lang="en-US" sz="2000" dirty="0">
                <a:solidFill>
                  <a:srgbClr val="737373"/>
                </a:solidFill>
                <a:latin typeface="Trebuchet MS"/>
              </a:rPr>
              <a:t> Alexios Ioannis MOUKAS (member of WG1, WG2 and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</a:rPr>
              <a:t>Dr </a:t>
            </a:r>
            <a:r>
              <a:rPr lang="en-US" sz="2000" dirty="0" err="1">
                <a:solidFill>
                  <a:srgbClr val="737373"/>
                </a:solidFill>
                <a:latin typeface="Trebuchet MS"/>
              </a:rPr>
              <a:t>Hariton</a:t>
            </a:r>
            <a:r>
              <a:rPr lang="en-US" sz="2000" dirty="0">
                <a:solidFill>
                  <a:srgbClr val="737373"/>
                </a:solidFill>
                <a:latin typeface="Trebuchet MS"/>
              </a:rPr>
              <a:t> KORIZIS (member of WG1, WG2 and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</a:rPr>
              <a:t>Prof Michalis LINARDAKIS (member of WG1 and local organizer of WIFI - IV)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</a:rPr>
              <a:t>Dr Vasiliki SKINTZI (member of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 err="1">
                <a:solidFill>
                  <a:srgbClr val="737373"/>
                </a:solidFill>
                <a:latin typeface="Trebuchet MS"/>
              </a:rPr>
              <a:t>Mr</a:t>
            </a:r>
            <a:r>
              <a:rPr lang="en-US" sz="2000" dirty="0">
                <a:solidFill>
                  <a:srgbClr val="737373"/>
                </a:solidFill>
                <a:latin typeface="Trebuchet MS"/>
              </a:rPr>
              <a:t> Theo ZACHARIS (member of WG3)</a:t>
            </a: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en-US" sz="2000" dirty="0">
              <a:solidFill>
                <a:srgbClr val="737373"/>
              </a:solidFill>
              <a:latin typeface="Trebuchet MS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en-US" sz="2000" dirty="0">
              <a:solidFill>
                <a:srgbClr val="737373"/>
              </a:solidFill>
              <a:latin typeface="Trebuchet MS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en-US" sz="2800" b="0" i="0" dirty="0">
              <a:effectLst/>
              <a:latin typeface="effra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pl-PL" sz="20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pl-PL" sz="20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55320">
              <a:lnSpc>
                <a:spcPct val="150000"/>
              </a:lnSpc>
              <a:buClr>
                <a:srgbClr val="2D3778"/>
              </a:buClr>
              <a:buSzPts val="2000"/>
              <a:buFont typeface="Trebuchet MS"/>
              <a:buChar char="▪"/>
            </a:pPr>
            <a:endParaRPr lang="pl-PL" sz="20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778"/>
              </a:buClr>
              <a:buSzPts val="2000"/>
              <a:buFont typeface="Trebuchet MS"/>
              <a:buChar char="▪"/>
            </a:pPr>
            <a:endParaRPr sz="20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gf67caf98e7_0_4"/>
          <p:cNvSpPr txBox="1"/>
          <p:nvPr/>
        </p:nvSpPr>
        <p:spPr>
          <a:xfrm>
            <a:off x="1219085" y="1268525"/>
            <a:ext cx="83271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r>
              <a:rPr lang="pl-PL" sz="2800" b="1" i="0" u="none" strike="noStrike" cap="none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 Members </a:t>
            </a:r>
            <a:r>
              <a:rPr lang="en-US" sz="2800" b="1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(2/2)</a:t>
            </a:r>
            <a:endParaRPr sz="28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570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3D4BBF3-9295-0A29-79BB-8B3BA1ED5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737373"/>
                </a:solidFill>
                <a:latin typeface="Trebuchet MS"/>
              </a:rPr>
              <a:t>Women in Fintech and AI – 4</a:t>
            </a:r>
            <a:r>
              <a:rPr lang="en-US" sz="6000" b="1" baseline="30000" dirty="0">
                <a:solidFill>
                  <a:srgbClr val="737373"/>
                </a:solidFill>
                <a:latin typeface="Trebuchet MS"/>
              </a:rPr>
              <a:t>th</a:t>
            </a:r>
            <a:r>
              <a:rPr lang="en-US" sz="6000" b="1" dirty="0">
                <a:solidFill>
                  <a:srgbClr val="737373"/>
                </a:solidFill>
                <a:latin typeface="Trebuchet MS"/>
              </a:rPr>
              <a:t> Edition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25606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year’s conference was held on June 27 and 28, 2024, at the </a:t>
            </a:r>
            <a:r>
              <a:rPr lang="en-US" dirty="0" err="1"/>
              <a:t>Gallos</a:t>
            </a:r>
            <a:r>
              <a:rPr lang="en-US" dirty="0"/>
              <a:t> Campus in </a:t>
            </a:r>
            <a:r>
              <a:rPr lang="en-US" dirty="0" err="1"/>
              <a:t>Rethymnon</a:t>
            </a:r>
            <a:r>
              <a:rPr lang="en-US" dirty="0"/>
              <a:t> (Creta) with a focus on the critical role of education in financial technology, as well as inclusion in the financial services sector.</a:t>
            </a:r>
            <a:endParaRPr lang="en-US" sz="1800" b="0" i="0" u="none" strike="noStrike" dirty="0">
              <a:solidFill>
                <a:srgbClr val="737373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Presentations from WG1, WG2, WG3, and a Core group meeting on COST </a:t>
            </a:r>
            <a:r>
              <a:rPr lang="en-US" dirty="0" err="1"/>
              <a:t>FinAI</a:t>
            </a:r>
            <a:r>
              <a:rPr lang="en-US" dirty="0"/>
              <a:t> Topics </a:t>
            </a:r>
            <a:r>
              <a:rPr lang="en-US" dirty="0" err="1"/>
              <a:t>Ttook</a:t>
            </a:r>
            <a:r>
              <a:rPr lang="en-US" dirty="0"/>
              <a:t> place during this two-day event. 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Furthermore, </a:t>
            </a:r>
            <a:r>
              <a:rPr lang="it-IT" dirty="0"/>
              <a:t>Best WI-FI 2024 award has been given to Stefana Belbe Cioban also a member of the COST action.</a:t>
            </a:r>
            <a:endParaRPr lang="en-US" dirty="0"/>
          </a:p>
          <a:p>
            <a:endParaRPr lang="en-US" dirty="0"/>
          </a:p>
        </p:txBody>
      </p:sp>
      <p:pic>
        <p:nvPicPr>
          <p:cNvPr id="4" name="Εικόνα 3" descr="Εικόνα που περιέχει κείμενο, ανθρώπινο πρόσωπο, αφίσ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BEDFB8A-F963-7563-6C9F-23342612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802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8C6BE0E-1A17-DE04-8E04-26BA5DC1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737373"/>
                </a:solidFill>
                <a:latin typeface="Trebuchet MS"/>
              </a:rPr>
              <a:t>Moments from the Conference</a:t>
            </a:r>
            <a:endParaRPr lang="el-GR" sz="2800" b="1" dirty="0">
              <a:solidFill>
                <a:srgbClr val="737373"/>
              </a:solidFill>
              <a:latin typeface="Trebuchet MS"/>
            </a:endParaRPr>
          </a:p>
        </p:txBody>
      </p:sp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6886646C-DE0A-FA12-0F2F-B66A5F5D6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AE8A64-5A38-12B1-216A-B40F349CF45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" name="Εικόνα 10" descr="Εικόνα που περιέχει ρουχισμός, εσωτερικός χώρος, άτομο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20FE51D-787D-DB53-035B-E80F2D4E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40" y="2102760"/>
            <a:ext cx="5381074" cy="4035806"/>
          </a:xfrm>
          <a:prstGeom prst="rect">
            <a:avLst/>
          </a:prstGeom>
        </p:spPr>
      </p:pic>
      <p:pic>
        <p:nvPicPr>
          <p:cNvPr id="7" name="Εικόνα 6" descr="Εικόνα που περιέχει ρουχισμός, άτομο, παπούτσια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8E484C6-5516-2FBB-0094-271E868EA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2" y="2102759"/>
            <a:ext cx="5809359" cy="40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8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ACAA75-E472-3360-3524-67634678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737373"/>
                </a:solidFill>
                <a:latin typeface="Trebuchet MS"/>
              </a:rPr>
              <a:t>Dissemination of the Action </a:t>
            </a:r>
            <a:endParaRPr lang="el-GR" sz="2800" b="1" dirty="0">
              <a:solidFill>
                <a:srgbClr val="737373"/>
              </a:solidFill>
              <a:latin typeface="Trebuchet MS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9BDC77-981A-05A6-E696-15A40522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800" y="2103120"/>
            <a:ext cx="10224720" cy="4247438"/>
          </a:xfrm>
        </p:spPr>
        <p:txBody>
          <a:bodyPr/>
          <a:lstStyle/>
          <a:p>
            <a:pPr marL="180975" indent="47625">
              <a:lnSpc>
                <a:spcPct val="150000"/>
              </a:lnSpc>
            </a:pPr>
            <a:endParaRPr lang="en-US" sz="1600" dirty="0">
              <a:solidFill>
                <a:srgbClr val="737373"/>
              </a:solidFill>
              <a:latin typeface="Trebuchet MS"/>
            </a:endParaRPr>
          </a:p>
          <a:p>
            <a:pPr marL="180975" indent="47625">
              <a:lnSpc>
                <a:spcPct val="150000"/>
              </a:lnSpc>
            </a:pPr>
            <a:endParaRPr lang="en-US" sz="1600" dirty="0">
              <a:solidFill>
                <a:srgbClr val="737373"/>
              </a:solidFill>
              <a:latin typeface="Trebuchet MS"/>
            </a:endParaRPr>
          </a:p>
          <a:p>
            <a:r>
              <a:rPr lang="en-US" sz="1600" b="1" dirty="0">
                <a:solidFill>
                  <a:srgbClr val="737373"/>
                </a:solidFill>
                <a:latin typeface="Trebuchet MS"/>
              </a:rPr>
              <a:t>New publications </a:t>
            </a:r>
            <a:endParaRPr lang="en-US" sz="1600" b="1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37373"/>
                </a:solidFill>
                <a:latin typeface="Trebuchet MS"/>
              </a:rPr>
              <a:t>Moloney, M.,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Svetlova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E.,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Muckley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C., Paschalidou, E. G.,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Coita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I.F., and Poti, V. (2023). “Assessing AI and Data Protection Expertise in Academia and the Financial Sector: Insights and Recommendations for AI Skills Development”. </a:t>
            </a:r>
            <a:r>
              <a:rPr lang="en-US" sz="1600" i="1" dirty="0">
                <a:solidFill>
                  <a:srgbClr val="737373"/>
                </a:solidFill>
                <a:latin typeface="Trebuchet MS"/>
              </a:rPr>
              <a:t>Journal of Financial Transformation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58.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737373"/>
              </a:solidFill>
              <a:latin typeface="Trebuchet MS"/>
            </a:endParaRPr>
          </a:p>
          <a:p>
            <a:pPr marL="228600" indent="0">
              <a:lnSpc>
                <a:spcPct val="150000"/>
              </a:lnSpc>
            </a:pPr>
            <a:r>
              <a:rPr lang="en-US" sz="1600" b="1" dirty="0">
                <a:solidFill>
                  <a:srgbClr val="737373"/>
                </a:solidFill>
                <a:latin typeface="Trebuchet MS"/>
              </a:rPr>
              <a:t>Press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37373"/>
                </a:solidFill>
                <a:latin typeface="Trebuchet MS"/>
              </a:rPr>
              <a:t>Moloney, M.,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Coita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I.F., Paschalidou, E., Mare, C.,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Bolesta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K.,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Będowska-Sójka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B., Stanca, L.M.,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Filipovska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O., Pisoni, G., Arakelian, V.,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Osterrieder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J.,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Svetlova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E., and </a:t>
            </a:r>
            <a:r>
              <a:rPr lang="en-US" sz="1600" dirty="0" err="1">
                <a:solidFill>
                  <a:srgbClr val="737373"/>
                </a:solidFill>
                <a:latin typeface="Trebuchet MS"/>
              </a:rPr>
              <a:t>Muckley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, C. “Ethical Artificial Intelligence, Fintech and Data Protection: A Path Forward for Training in Europe”. Submitted to </a:t>
            </a:r>
            <a:r>
              <a:rPr lang="en-US" sz="1600" i="1" dirty="0">
                <a:solidFill>
                  <a:srgbClr val="737373"/>
                </a:solidFill>
                <a:latin typeface="Trebuchet MS"/>
              </a:rPr>
              <a:t>Open Research Europe</a:t>
            </a:r>
            <a:r>
              <a:rPr lang="en-US" sz="1600" dirty="0">
                <a:solidFill>
                  <a:srgbClr val="737373"/>
                </a:solidFill>
                <a:latin typeface="Trebuchet MS"/>
              </a:rPr>
              <a:t>.</a:t>
            </a:r>
            <a:endParaRPr lang="el-GR" sz="1600" dirty="0">
              <a:solidFill>
                <a:srgbClr val="737373"/>
              </a:solidFill>
              <a:latin typeface="Trebuchet MS"/>
            </a:endParaRP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737373"/>
              </a:solidFill>
              <a:latin typeface="Trebuchet MS"/>
            </a:endParaRPr>
          </a:p>
          <a:p>
            <a:pPr marL="180975" indent="0">
              <a:lnSpc>
                <a:spcPct val="150000"/>
              </a:lnSpc>
            </a:pPr>
            <a:endParaRPr lang="en-US" sz="1600" dirty="0">
              <a:solidFill>
                <a:srgbClr val="737373"/>
              </a:solidFill>
              <a:latin typeface="Trebuchet M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37373"/>
                </a:solidFill>
                <a:latin typeface="Trebuchet MS"/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87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67caf98e7_0_243"/>
          <p:cNvSpPr txBox="1"/>
          <p:nvPr/>
        </p:nvSpPr>
        <p:spPr>
          <a:xfrm>
            <a:off x="885250" y="1707225"/>
            <a:ext cx="10502400" cy="4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3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en-US" sz="2000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Informal discussion with Alessandra Tanda for an invited talk in the University of Pavia.</a:t>
            </a:r>
            <a:endParaRPr sz="2000" i="0" u="none" strike="noStrike" cap="none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3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3778"/>
              </a:buClr>
              <a:buSzPts val="2000"/>
              <a:buFont typeface="Trebuchet MS"/>
              <a:buChar char="▪"/>
            </a:pPr>
            <a:r>
              <a:rPr lang="pl-PL" sz="2000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Collaboration </a:t>
            </a:r>
            <a:r>
              <a:rPr lang="en-US" sz="2000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and networking </a:t>
            </a:r>
            <a:r>
              <a:rPr lang="pl-PL" sz="2000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with other research communities</a:t>
            </a:r>
            <a:r>
              <a:rPr lang="en-US" sz="2000" dirty="0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000" dirty="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gf67caf98e7_0_243"/>
          <p:cNvSpPr txBox="1"/>
          <p:nvPr/>
        </p:nvSpPr>
        <p:spPr>
          <a:xfrm>
            <a:off x="1219085" y="1268525"/>
            <a:ext cx="83271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-PL" sz="2800" b="1">
                <a:solidFill>
                  <a:srgbClr val="737373"/>
                </a:solidFill>
                <a:latin typeface="Trebuchet MS"/>
                <a:ea typeface="Trebuchet MS"/>
                <a:cs typeface="Trebuchet MS"/>
                <a:sym typeface="Trebuchet MS"/>
              </a:rPr>
              <a:t>Planned Actions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453</Words>
  <Application>Microsoft Office PowerPoint</Application>
  <PresentationFormat>Ευρεία οθόνη</PresentationFormat>
  <Paragraphs>54</Paragraphs>
  <Slides>9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effra</vt:lpstr>
      <vt:lpstr>Times New Roman</vt:lpstr>
      <vt:lpstr>Trebuchet MS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Moments from the Conference</vt:lpstr>
      <vt:lpstr>Dissemination of the Action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Piotr</dc:creator>
  <cp:lastModifiedBy>Eleftheria G. Paschalidou</cp:lastModifiedBy>
  <cp:revision>8</cp:revision>
  <dcterms:modified xsi:type="dcterms:W3CDTF">2024-07-11T11:13:50Z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